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aveat Brush" charset="1" panose="00000000000000000000"/>
      <p:regular r:id="rId18"/>
    </p:embeddedFont>
    <p:embeddedFont>
      <p:font typeface="Baloo Thambi" charset="1" panose="03080902040302020200"/>
      <p:regular r:id="rId19"/>
    </p:embeddedFont>
    <p:embeddedFont>
      <p:font typeface="ไอติม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6.gif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https://arxiv.org/abs/2112.10752" TargetMode="External" Type="http://schemas.openxmlformats.org/officeDocument/2006/relationships/hyperlink"/><Relationship Id="rId6" Target="https://github.com/mlfoundations/open_clip" TargetMode="External" Type="http://schemas.openxmlformats.org/officeDocument/2006/relationships/hyperlink"/><Relationship Id="rId7" Target="https://github.com/openai/CLIP/tree/main" TargetMode="External" Type="http://schemas.openxmlformats.org/officeDocument/2006/relationships/hyperlink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37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99078" y="2364032"/>
            <a:ext cx="7160222" cy="5558936"/>
          </a:xfrm>
          <a:custGeom>
            <a:avLst/>
            <a:gdLst/>
            <a:ahLst/>
            <a:cxnLst/>
            <a:rect r="r" b="b" t="t" l="l"/>
            <a:pathLst>
              <a:path h="5558936" w="7160222">
                <a:moveTo>
                  <a:pt x="0" y="0"/>
                </a:moveTo>
                <a:lnTo>
                  <a:pt x="7160222" y="0"/>
                </a:lnTo>
                <a:lnTo>
                  <a:pt x="7160222" y="5558936"/>
                </a:lnTo>
                <a:lnTo>
                  <a:pt x="0" y="5558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1178" y="259024"/>
            <a:ext cx="3718141" cy="2690582"/>
          </a:xfrm>
          <a:custGeom>
            <a:avLst/>
            <a:gdLst/>
            <a:ahLst/>
            <a:cxnLst/>
            <a:rect r="r" b="b" t="t" l="l"/>
            <a:pathLst>
              <a:path h="2690582" w="3718141">
                <a:moveTo>
                  <a:pt x="0" y="0"/>
                </a:moveTo>
                <a:lnTo>
                  <a:pt x="3718141" y="0"/>
                </a:lnTo>
                <a:lnTo>
                  <a:pt x="3718141" y="2690582"/>
                </a:lnTo>
                <a:lnTo>
                  <a:pt x="0" y="26905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284000"/>
            <a:ext cx="9843404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FROM TEXT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692123" y="-213099"/>
            <a:ext cx="10828916" cy="1496359"/>
          </a:xfrm>
          <a:custGeom>
            <a:avLst/>
            <a:gdLst/>
            <a:ahLst/>
            <a:cxnLst/>
            <a:rect r="r" b="b" t="t" l="l"/>
            <a:pathLst>
              <a:path h="1496359" w="10828916">
                <a:moveTo>
                  <a:pt x="0" y="0"/>
                </a:moveTo>
                <a:lnTo>
                  <a:pt x="10828916" y="0"/>
                </a:lnTo>
                <a:lnTo>
                  <a:pt x="10828916" y="1496359"/>
                </a:lnTo>
                <a:lnTo>
                  <a:pt x="0" y="1496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-729838" y="8999241"/>
            <a:ext cx="10828916" cy="1496359"/>
          </a:xfrm>
          <a:custGeom>
            <a:avLst/>
            <a:gdLst/>
            <a:ahLst/>
            <a:cxnLst/>
            <a:rect r="r" b="b" t="t" l="l"/>
            <a:pathLst>
              <a:path h="1496359" w="10828916">
                <a:moveTo>
                  <a:pt x="10828916" y="1496359"/>
                </a:moveTo>
                <a:lnTo>
                  <a:pt x="0" y="1496359"/>
                </a:lnTo>
                <a:lnTo>
                  <a:pt x="0" y="0"/>
                </a:lnTo>
                <a:lnTo>
                  <a:pt x="10828916" y="0"/>
                </a:lnTo>
                <a:lnTo>
                  <a:pt x="10828916" y="149635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141143"/>
            <a:ext cx="9728024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IMAGE GENERATION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325972"/>
            <a:ext cx="11498081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USING STABLE DIFFUSION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353653"/>
            <a:ext cx="5592428" cy="108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3"/>
              </a:lnSpc>
            </a:pPr>
            <a:r>
              <a:rPr lang="en-US" sz="3102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BY ALLU ABHISHEK </a:t>
            </a:r>
          </a:p>
          <a:p>
            <a:pPr algn="l">
              <a:lnSpc>
                <a:spcPts val="4343"/>
              </a:lnSpc>
            </a:pPr>
            <a:r>
              <a:rPr lang="en-US" sz="3102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NARULA INSTITUTE OF TECHNOLOGY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11773" y="8942091"/>
            <a:ext cx="5592428" cy="521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3"/>
              </a:lnSpc>
            </a:pPr>
            <a:r>
              <a:rPr lang="en-US" sz="3102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alluabhishek06072002@gmail.com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11773" y="9406221"/>
            <a:ext cx="5592428" cy="521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3"/>
              </a:lnSpc>
            </a:pPr>
            <a:r>
              <a:rPr lang="en-US" sz="3102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Mob - 6290739266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37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79685" y="1598629"/>
            <a:ext cx="5590762" cy="1775067"/>
          </a:xfrm>
          <a:custGeom>
            <a:avLst/>
            <a:gdLst/>
            <a:ahLst/>
            <a:cxnLst/>
            <a:rect r="r" b="b" t="t" l="l"/>
            <a:pathLst>
              <a:path h="1775067" w="5590762">
                <a:moveTo>
                  <a:pt x="0" y="0"/>
                </a:moveTo>
                <a:lnTo>
                  <a:pt x="5590762" y="0"/>
                </a:lnTo>
                <a:lnTo>
                  <a:pt x="5590762" y="1775067"/>
                </a:lnTo>
                <a:lnTo>
                  <a:pt x="0" y="1775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1482" y="2486163"/>
            <a:ext cx="4944625" cy="5509332"/>
          </a:xfrm>
          <a:custGeom>
            <a:avLst/>
            <a:gdLst/>
            <a:ahLst/>
            <a:cxnLst/>
            <a:rect r="r" b="b" t="t" l="l"/>
            <a:pathLst>
              <a:path h="5509332" w="4944625">
                <a:moveTo>
                  <a:pt x="0" y="0"/>
                </a:moveTo>
                <a:lnTo>
                  <a:pt x="4944625" y="0"/>
                </a:lnTo>
                <a:lnTo>
                  <a:pt x="4944625" y="5509332"/>
                </a:lnTo>
                <a:lnTo>
                  <a:pt x="0" y="55093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70764" y="1044562"/>
            <a:ext cx="1918629" cy="2575341"/>
          </a:xfrm>
          <a:custGeom>
            <a:avLst/>
            <a:gdLst/>
            <a:ahLst/>
            <a:cxnLst/>
            <a:rect r="r" b="b" t="t" l="l"/>
            <a:pathLst>
              <a:path h="2575341" w="1918629">
                <a:moveTo>
                  <a:pt x="0" y="0"/>
                </a:moveTo>
                <a:lnTo>
                  <a:pt x="1918629" y="0"/>
                </a:lnTo>
                <a:lnTo>
                  <a:pt x="1918629" y="2575341"/>
                </a:lnTo>
                <a:lnTo>
                  <a:pt x="0" y="25753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79685" y="1900418"/>
            <a:ext cx="5224140" cy="977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26"/>
              </a:lnSpc>
              <a:spcBef>
                <a:spcPct val="0"/>
              </a:spcBef>
            </a:pPr>
            <a:r>
              <a:rPr lang="en-US" sz="7210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Challenges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91109" y="4182041"/>
            <a:ext cx="9447139" cy="381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87113" indent="-393556" lvl="1">
              <a:lnSpc>
                <a:spcPts val="5104"/>
              </a:lnSpc>
              <a:buFont typeface="Arial"/>
              <a:buChar char="•"/>
            </a:pPr>
            <a:r>
              <a:rPr lang="en-US" sz="3645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Managing high memory requirements, especially when working without a GPU.</a:t>
            </a:r>
          </a:p>
          <a:p>
            <a:pPr algn="l" marL="787113" indent="-393556" lvl="1">
              <a:lnSpc>
                <a:spcPts val="5104"/>
              </a:lnSpc>
              <a:buFont typeface="Arial"/>
              <a:buChar char="•"/>
            </a:pPr>
            <a:r>
              <a:rPr lang="en-US" sz="3645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Optimizing for float32 precision to allow compatibility with CPU-based systems.</a:t>
            </a:r>
          </a:p>
          <a:p>
            <a:pPr algn="just" marL="787113" indent="-393556" lvl="1">
              <a:lnSpc>
                <a:spcPts val="5104"/>
              </a:lnSpc>
              <a:buFont typeface="Arial"/>
              <a:buChar char="•"/>
            </a:pPr>
            <a:r>
              <a:rPr lang="en-US" sz="3645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Ensuring prompt sensitivity and repeatable results for consistent user experience.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37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76354" y="7261115"/>
            <a:ext cx="4366991" cy="2128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4"/>
              </a:lnSpc>
            </a:pPr>
            <a:r>
              <a:rPr lang="en-US" sz="2446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This </a:t>
            </a:r>
            <a:r>
              <a:rPr lang="en-US" sz="2446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opens doors to future enhancements like prompt refinement, style control, and GUI/web integration.</a:t>
            </a:r>
          </a:p>
          <a:p>
            <a:pPr algn="l">
              <a:lnSpc>
                <a:spcPts val="3424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666521" y="4011759"/>
            <a:ext cx="4826033" cy="255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4"/>
              </a:lnSpc>
            </a:pPr>
            <a:r>
              <a:rPr lang="en-US" sz="2446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By integrating Hugging Face’s diffusers library with Python, we successfully created a functional and efficient text-to-image generation tool.</a:t>
            </a:r>
          </a:p>
          <a:p>
            <a:pPr algn="l">
              <a:lnSpc>
                <a:spcPts val="3424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923363" y="750931"/>
            <a:ext cx="6137725" cy="1948728"/>
          </a:xfrm>
          <a:custGeom>
            <a:avLst/>
            <a:gdLst/>
            <a:ahLst/>
            <a:cxnLst/>
            <a:rect r="r" b="b" t="t" l="l"/>
            <a:pathLst>
              <a:path h="1948728" w="6137725">
                <a:moveTo>
                  <a:pt x="0" y="0"/>
                </a:moveTo>
                <a:lnTo>
                  <a:pt x="6137725" y="0"/>
                </a:lnTo>
                <a:lnTo>
                  <a:pt x="6137725" y="1948728"/>
                </a:lnTo>
                <a:lnTo>
                  <a:pt x="0" y="1948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23363" y="881848"/>
            <a:ext cx="5747619" cy="113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16"/>
              </a:lnSpc>
            </a:pPr>
            <a:r>
              <a:rPr lang="en-US" sz="6583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CONCLUSIONS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6521" y="2705062"/>
            <a:ext cx="3985370" cy="607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08"/>
              </a:lnSpc>
              <a:spcBef>
                <a:spcPct val="0"/>
              </a:spcBef>
            </a:pPr>
            <a:r>
              <a:rPr lang="en-US" sz="4006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CONCLUSION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49739" y="5909565"/>
            <a:ext cx="4484973" cy="692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10"/>
              </a:lnSpc>
              <a:spcBef>
                <a:spcPct val="0"/>
              </a:spcBef>
            </a:pPr>
            <a:r>
              <a:rPr lang="en-US" sz="4508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CONCLUSION 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00533" y="4041683"/>
            <a:ext cx="4366991" cy="2985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4"/>
              </a:lnSpc>
            </a:pPr>
            <a:r>
              <a:rPr lang="en-US" sz="2446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This </a:t>
            </a:r>
            <a:r>
              <a:rPr lang="en-US" sz="2446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project demonstrates the capabilities of modern AI models in generating creative visual content from natural language.</a:t>
            </a:r>
          </a:p>
          <a:p>
            <a:pPr algn="l">
              <a:lnSpc>
                <a:spcPts val="3424"/>
              </a:lnSpc>
            </a:pPr>
          </a:p>
          <a:p>
            <a:pPr algn="l">
              <a:lnSpc>
                <a:spcPts val="342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273918" y="2690134"/>
            <a:ext cx="4484973" cy="692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10"/>
              </a:lnSpc>
              <a:spcBef>
                <a:spcPct val="0"/>
              </a:spcBef>
            </a:pPr>
            <a:r>
              <a:rPr lang="en-US" sz="4508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CONCLUSION 3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68430" y="2274464"/>
            <a:ext cx="4646261" cy="1453013"/>
          </a:xfrm>
          <a:custGeom>
            <a:avLst/>
            <a:gdLst/>
            <a:ahLst/>
            <a:cxnLst/>
            <a:rect r="r" b="b" t="t" l="l"/>
            <a:pathLst>
              <a:path h="1453013" w="4646261">
                <a:moveTo>
                  <a:pt x="0" y="0"/>
                </a:moveTo>
                <a:lnTo>
                  <a:pt x="4646261" y="0"/>
                </a:lnTo>
                <a:lnTo>
                  <a:pt x="4646261" y="1453013"/>
                </a:lnTo>
                <a:lnTo>
                  <a:pt x="0" y="1453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669095" y="5534290"/>
            <a:ext cx="4646261" cy="1453013"/>
          </a:xfrm>
          <a:custGeom>
            <a:avLst/>
            <a:gdLst/>
            <a:ahLst/>
            <a:cxnLst/>
            <a:rect r="r" b="b" t="t" l="l"/>
            <a:pathLst>
              <a:path h="1453013" w="4646261">
                <a:moveTo>
                  <a:pt x="0" y="0"/>
                </a:moveTo>
                <a:lnTo>
                  <a:pt x="4646261" y="0"/>
                </a:lnTo>
                <a:lnTo>
                  <a:pt x="4646261" y="1453012"/>
                </a:lnTo>
                <a:lnTo>
                  <a:pt x="0" y="14530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273918" y="2314859"/>
            <a:ext cx="4646261" cy="1453013"/>
          </a:xfrm>
          <a:custGeom>
            <a:avLst/>
            <a:gdLst/>
            <a:ahLst/>
            <a:cxnLst/>
            <a:rect r="r" b="b" t="t" l="l"/>
            <a:pathLst>
              <a:path h="1453013" w="4646261">
                <a:moveTo>
                  <a:pt x="0" y="0"/>
                </a:moveTo>
                <a:lnTo>
                  <a:pt x="4646261" y="0"/>
                </a:lnTo>
                <a:lnTo>
                  <a:pt x="4646261" y="1453012"/>
                </a:lnTo>
                <a:lnTo>
                  <a:pt x="0" y="14530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790219" y="8266963"/>
            <a:ext cx="2586270" cy="1711641"/>
          </a:xfrm>
          <a:custGeom>
            <a:avLst/>
            <a:gdLst/>
            <a:ahLst/>
            <a:cxnLst/>
            <a:rect r="r" b="b" t="t" l="l"/>
            <a:pathLst>
              <a:path h="1711641" w="2586270">
                <a:moveTo>
                  <a:pt x="0" y="0"/>
                </a:moveTo>
                <a:lnTo>
                  <a:pt x="2586270" y="0"/>
                </a:lnTo>
                <a:lnTo>
                  <a:pt x="2586270" y="1711641"/>
                </a:lnTo>
                <a:lnTo>
                  <a:pt x="0" y="17116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true" flipV="false" rot="0">
            <a:off x="14167603" y="6815033"/>
            <a:ext cx="1347867" cy="646976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true" flipV="false" rot="0">
            <a:off x="16702555" y="8424202"/>
            <a:ext cx="1347867" cy="646976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1219846" y="6363934"/>
            <a:ext cx="3432045" cy="3552426"/>
            <a:chOff x="0" y="0"/>
            <a:chExt cx="4576060" cy="4736568"/>
          </a:xfrm>
        </p:grpSpPr>
        <p:grpSp>
          <p:nvGrpSpPr>
            <p:cNvPr name="Group 17" id="17"/>
            <p:cNvGrpSpPr/>
            <p:nvPr/>
          </p:nvGrpSpPr>
          <p:grpSpPr>
            <a:xfrm rot="-10694109">
              <a:off x="66045" y="67398"/>
              <a:ext cx="4443969" cy="4357465"/>
              <a:chOff x="0" y="0"/>
              <a:chExt cx="812800" cy="79697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796978"/>
              </a:xfrm>
              <a:custGeom>
                <a:avLst/>
                <a:gdLst/>
                <a:ahLst/>
                <a:cxnLst/>
                <a:rect r="r" b="b" t="t" l="l"/>
                <a:pathLst>
                  <a:path h="796978" w="812800">
                    <a:moveTo>
                      <a:pt x="406400" y="0"/>
                    </a:moveTo>
                    <a:cubicBezTo>
                      <a:pt x="181951" y="0"/>
                      <a:pt x="0" y="178410"/>
                      <a:pt x="0" y="398489"/>
                    </a:cubicBezTo>
                    <a:cubicBezTo>
                      <a:pt x="0" y="618569"/>
                      <a:pt x="181951" y="796978"/>
                      <a:pt x="406400" y="796978"/>
                    </a:cubicBezTo>
                    <a:cubicBezTo>
                      <a:pt x="630849" y="796978"/>
                      <a:pt x="812800" y="618569"/>
                      <a:pt x="812800" y="398489"/>
                    </a:cubicBezTo>
                    <a:cubicBezTo>
                      <a:pt x="812800" y="17841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gradFill>
                  <a:gsLst>
                    <a:gs pos="0">
                      <a:srgbClr val="795AC6">
                        <a:alpha val="4500"/>
                      </a:srgbClr>
                    </a:gs>
                    <a:gs pos="100000">
                      <a:srgbClr val="C6BFFF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6617"/>
                <a:ext cx="660400" cy="6856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8"/>
            <a:srcRect l="0" t="0" r="0" b="0"/>
            <a:stretch>
              <a:fillRect/>
            </a:stretch>
          </p:blipFill>
          <p:spPr>
            <a:xfrm flipH="true" flipV="false" rot="0">
              <a:off x="2110166" y="3683034"/>
              <a:ext cx="2194863" cy="1053534"/>
            </a:xfrm>
            <a:prstGeom prst="rect">
              <a:avLst/>
            </a:prstGeom>
          </p:spPr>
        </p:pic>
      </p:grpSp>
      <p:sp>
        <p:nvSpPr>
          <p:cNvPr name="Freeform 21" id="21"/>
          <p:cNvSpPr/>
          <p:nvPr/>
        </p:nvSpPr>
        <p:spPr>
          <a:xfrm flipH="false" flipV="false" rot="0">
            <a:off x="12064603" y="10210987"/>
            <a:ext cx="226234" cy="226234"/>
          </a:xfrm>
          <a:custGeom>
            <a:avLst/>
            <a:gdLst/>
            <a:ahLst/>
            <a:cxnLst/>
            <a:rect r="r" b="b" t="t" l="l"/>
            <a:pathLst>
              <a:path h="226234" w="226234">
                <a:moveTo>
                  <a:pt x="0" y="0"/>
                </a:moveTo>
                <a:lnTo>
                  <a:pt x="226235" y="0"/>
                </a:lnTo>
                <a:lnTo>
                  <a:pt x="226235" y="226234"/>
                </a:lnTo>
                <a:lnTo>
                  <a:pt x="0" y="2262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37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92358" y="3213834"/>
            <a:ext cx="10303285" cy="4248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60"/>
              </a:lnSpc>
            </a:pPr>
            <a:r>
              <a:rPr lang="en-US" sz="19341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697693" y="6879238"/>
            <a:ext cx="6892615" cy="1165479"/>
          </a:xfrm>
          <a:custGeom>
            <a:avLst/>
            <a:gdLst/>
            <a:ahLst/>
            <a:cxnLst/>
            <a:rect r="r" b="b" t="t" l="l"/>
            <a:pathLst>
              <a:path h="1165479" w="6892615">
                <a:moveTo>
                  <a:pt x="0" y="0"/>
                </a:moveTo>
                <a:lnTo>
                  <a:pt x="6892614" y="0"/>
                </a:lnTo>
                <a:lnTo>
                  <a:pt x="6892614" y="1165479"/>
                </a:lnTo>
                <a:lnTo>
                  <a:pt x="0" y="1165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1178" y="259024"/>
            <a:ext cx="3718141" cy="2690582"/>
          </a:xfrm>
          <a:custGeom>
            <a:avLst/>
            <a:gdLst/>
            <a:ahLst/>
            <a:cxnLst/>
            <a:rect r="r" b="b" t="t" l="l"/>
            <a:pathLst>
              <a:path h="2690582" w="3718141">
                <a:moveTo>
                  <a:pt x="0" y="0"/>
                </a:moveTo>
                <a:lnTo>
                  <a:pt x="3718141" y="0"/>
                </a:lnTo>
                <a:lnTo>
                  <a:pt x="3718141" y="2690582"/>
                </a:lnTo>
                <a:lnTo>
                  <a:pt x="0" y="26905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100608" y="7913009"/>
            <a:ext cx="3718141" cy="2690582"/>
          </a:xfrm>
          <a:custGeom>
            <a:avLst/>
            <a:gdLst/>
            <a:ahLst/>
            <a:cxnLst/>
            <a:rect r="r" b="b" t="t" l="l"/>
            <a:pathLst>
              <a:path h="2690582" w="3718141">
                <a:moveTo>
                  <a:pt x="3718141" y="0"/>
                </a:moveTo>
                <a:lnTo>
                  <a:pt x="0" y="0"/>
                </a:lnTo>
                <a:lnTo>
                  <a:pt x="0" y="2690582"/>
                </a:lnTo>
                <a:lnTo>
                  <a:pt x="3718141" y="2690582"/>
                </a:lnTo>
                <a:lnTo>
                  <a:pt x="371814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92123" y="-213099"/>
            <a:ext cx="10828916" cy="1496359"/>
          </a:xfrm>
          <a:custGeom>
            <a:avLst/>
            <a:gdLst/>
            <a:ahLst/>
            <a:cxnLst/>
            <a:rect r="r" b="b" t="t" l="l"/>
            <a:pathLst>
              <a:path h="1496359" w="10828916">
                <a:moveTo>
                  <a:pt x="0" y="0"/>
                </a:moveTo>
                <a:lnTo>
                  <a:pt x="10828916" y="0"/>
                </a:lnTo>
                <a:lnTo>
                  <a:pt x="10828916" y="1496359"/>
                </a:lnTo>
                <a:lnTo>
                  <a:pt x="0" y="1496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-729838" y="8999241"/>
            <a:ext cx="10828916" cy="1496359"/>
          </a:xfrm>
          <a:custGeom>
            <a:avLst/>
            <a:gdLst/>
            <a:ahLst/>
            <a:cxnLst/>
            <a:rect r="r" b="b" t="t" l="l"/>
            <a:pathLst>
              <a:path h="1496359" w="10828916">
                <a:moveTo>
                  <a:pt x="10828916" y="1496359"/>
                </a:moveTo>
                <a:lnTo>
                  <a:pt x="0" y="1496359"/>
                </a:lnTo>
                <a:lnTo>
                  <a:pt x="0" y="0"/>
                </a:lnTo>
                <a:lnTo>
                  <a:pt x="10828916" y="0"/>
                </a:lnTo>
                <a:lnTo>
                  <a:pt x="10828916" y="149635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37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17406" y="6894211"/>
            <a:ext cx="3329990" cy="3081755"/>
          </a:xfrm>
          <a:custGeom>
            <a:avLst/>
            <a:gdLst/>
            <a:ahLst/>
            <a:cxnLst/>
            <a:rect r="r" b="b" t="t" l="l"/>
            <a:pathLst>
              <a:path h="3081755" w="3329990">
                <a:moveTo>
                  <a:pt x="0" y="0"/>
                </a:moveTo>
                <a:lnTo>
                  <a:pt x="3329991" y="0"/>
                </a:lnTo>
                <a:lnTo>
                  <a:pt x="3329991" y="3081754"/>
                </a:lnTo>
                <a:lnTo>
                  <a:pt x="0" y="3081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10627">
            <a:off x="4111237" y="1139636"/>
            <a:ext cx="9969784" cy="1816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9"/>
              </a:lnSpc>
            </a:pPr>
            <a:r>
              <a:rPr lang="en-US" sz="10706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58391" y="3282807"/>
            <a:ext cx="8583769" cy="425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52"/>
              </a:lnSpc>
            </a:pPr>
            <a:r>
              <a:rPr lang="en-US" sz="3221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“In this project, I explore generating realistic images from natural language text prompts using pre-trained diffusion models like Stable Diffusion. The system takes a user-provided description and creates a high-quality image that visually represents it, showcasing the potential of text-to-image synthesis in creative and practical applications.”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77619" y="6766222"/>
            <a:ext cx="3014047" cy="2834815"/>
          </a:xfrm>
          <a:custGeom>
            <a:avLst/>
            <a:gdLst/>
            <a:ahLst/>
            <a:cxnLst/>
            <a:rect r="r" b="b" t="t" l="l"/>
            <a:pathLst>
              <a:path h="2834815" w="3014047">
                <a:moveTo>
                  <a:pt x="0" y="0"/>
                </a:moveTo>
                <a:lnTo>
                  <a:pt x="3014047" y="0"/>
                </a:lnTo>
                <a:lnTo>
                  <a:pt x="3014047" y="2834815"/>
                </a:lnTo>
                <a:lnTo>
                  <a:pt x="0" y="2834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61" r="0" b="-316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5970" y="5993433"/>
            <a:ext cx="1643298" cy="1545579"/>
          </a:xfrm>
          <a:custGeom>
            <a:avLst/>
            <a:gdLst/>
            <a:ahLst/>
            <a:cxnLst/>
            <a:rect r="r" b="b" t="t" l="l"/>
            <a:pathLst>
              <a:path h="1545579" w="1643298">
                <a:moveTo>
                  <a:pt x="0" y="0"/>
                </a:moveTo>
                <a:lnTo>
                  <a:pt x="1643298" y="0"/>
                </a:lnTo>
                <a:lnTo>
                  <a:pt x="1643298" y="1545578"/>
                </a:lnTo>
                <a:lnTo>
                  <a:pt x="0" y="1545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61" r="0" b="-3161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670428" y="4648907"/>
            <a:ext cx="428428" cy="402952"/>
            <a:chOff x="0" y="0"/>
            <a:chExt cx="86419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64189" cy="812800"/>
            </a:xfrm>
            <a:custGeom>
              <a:avLst/>
              <a:gdLst/>
              <a:ahLst/>
              <a:cxnLst/>
              <a:rect r="r" b="b" t="t" l="l"/>
              <a:pathLst>
                <a:path h="812800" w="864189">
                  <a:moveTo>
                    <a:pt x="432095" y="0"/>
                  </a:moveTo>
                  <a:cubicBezTo>
                    <a:pt x="193455" y="0"/>
                    <a:pt x="0" y="181951"/>
                    <a:pt x="0" y="406400"/>
                  </a:cubicBezTo>
                  <a:cubicBezTo>
                    <a:pt x="0" y="630849"/>
                    <a:pt x="193455" y="812800"/>
                    <a:pt x="432095" y="812800"/>
                  </a:cubicBezTo>
                  <a:cubicBezTo>
                    <a:pt x="670734" y="812800"/>
                    <a:pt x="864189" y="630849"/>
                    <a:pt x="864189" y="406400"/>
                  </a:cubicBezTo>
                  <a:cubicBezTo>
                    <a:pt x="864189" y="181951"/>
                    <a:pt x="670734" y="0"/>
                    <a:pt x="4320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81018" y="38100"/>
              <a:ext cx="702154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356008" y="5801173"/>
            <a:ext cx="204415" cy="192259"/>
            <a:chOff x="0" y="0"/>
            <a:chExt cx="86419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4189" cy="812800"/>
            </a:xfrm>
            <a:custGeom>
              <a:avLst/>
              <a:gdLst/>
              <a:ahLst/>
              <a:cxnLst/>
              <a:rect r="r" b="b" t="t" l="l"/>
              <a:pathLst>
                <a:path h="812800" w="864189">
                  <a:moveTo>
                    <a:pt x="432095" y="0"/>
                  </a:moveTo>
                  <a:cubicBezTo>
                    <a:pt x="193455" y="0"/>
                    <a:pt x="0" y="181951"/>
                    <a:pt x="0" y="406400"/>
                  </a:cubicBezTo>
                  <a:cubicBezTo>
                    <a:pt x="0" y="630849"/>
                    <a:pt x="193455" y="812800"/>
                    <a:pt x="432095" y="812800"/>
                  </a:cubicBezTo>
                  <a:cubicBezTo>
                    <a:pt x="670734" y="812800"/>
                    <a:pt x="864189" y="630849"/>
                    <a:pt x="864189" y="406400"/>
                  </a:cubicBezTo>
                  <a:cubicBezTo>
                    <a:pt x="864189" y="181951"/>
                    <a:pt x="670734" y="0"/>
                    <a:pt x="4320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960DC">
                    <a:alpha val="100000"/>
                  </a:srgbClr>
                </a:gs>
                <a:gs pos="100000">
                  <a:srgbClr val="FF9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81018" y="38100"/>
              <a:ext cx="702154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37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99393" y="459307"/>
            <a:ext cx="6839629" cy="2171582"/>
          </a:xfrm>
          <a:custGeom>
            <a:avLst/>
            <a:gdLst/>
            <a:ahLst/>
            <a:cxnLst/>
            <a:rect r="r" b="b" t="t" l="l"/>
            <a:pathLst>
              <a:path h="2171582" w="6839629">
                <a:moveTo>
                  <a:pt x="0" y="0"/>
                </a:moveTo>
                <a:lnTo>
                  <a:pt x="6839629" y="0"/>
                </a:lnTo>
                <a:lnTo>
                  <a:pt x="6839629" y="2171582"/>
                </a:lnTo>
                <a:lnTo>
                  <a:pt x="0" y="2171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98406" y="698574"/>
            <a:ext cx="7011207" cy="1372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31"/>
              </a:lnSpc>
            </a:pPr>
            <a:r>
              <a:rPr lang="en-US" sz="8022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OBJECTIVES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439770">
            <a:off x="12328474" y="-92580"/>
            <a:ext cx="994777" cy="1103774"/>
          </a:xfrm>
          <a:custGeom>
            <a:avLst/>
            <a:gdLst/>
            <a:ahLst/>
            <a:cxnLst/>
            <a:rect r="r" b="b" t="t" l="l"/>
            <a:pathLst>
              <a:path h="1103774" w="994777">
                <a:moveTo>
                  <a:pt x="0" y="0"/>
                </a:moveTo>
                <a:lnTo>
                  <a:pt x="994777" y="0"/>
                </a:lnTo>
                <a:lnTo>
                  <a:pt x="994777" y="1103774"/>
                </a:lnTo>
                <a:lnTo>
                  <a:pt x="0" y="1103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81575" y="4357567"/>
            <a:ext cx="599375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OBJECTIVE 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81575" y="5320752"/>
            <a:ext cx="9843758" cy="1276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</a:pPr>
            <a:r>
              <a:rPr lang="en-US" sz="2448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The goal was to build a system that understands textual descriptions in the form of prompts and generates corresponding visuals to nearest accuracy.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81575" y="6846246"/>
            <a:ext cx="627208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OBJECTIVE 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81575" y="7783983"/>
            <a:ext cx="9780155" cy="1325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4"/>
              </a:lnSpc>
            </a:pPr>
            <a:r>
              <a:rPr lang="en-US" sz="2546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This kind of work is part of the broader field of generative AI, which is increasingly important in art, design, gaming, and media. This is a part of Computer Vision.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51574" y="5658859"/>
            <a:ext cx="2792939" cy="3898773"/>
          </a:xfrm>
          <a:custGeom>
            <a:avLst/>
            <a:gdLst/>
            <a:ahLst/>
            <a:cxnLst/>
            <a:rect r="r" b="b" t="t" l="l"/>
            <a:pathLst>
              <a:path h="3898773" w="2792939">
                <a:moveTo>
                  <a:pt x="0" y="0"/>
                </a:moveTo>
                <a:lnTo>
                  <a:pt x="2792939" y="0"/>
                </a:lnTo>
                <a:lnTo>
                  <a:pt x="2792939" y="3898773"/>
                </a:lnTo>
                <a:lnTo>
                  <a:pt x="0" y="3898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792076" y="5143500"/>
            <a:ext cx="1040912" cy="1309323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15295544" y="186101"/>
            <a:ext cx="2700418" cy="3769620"/>
          </a:xfrm>
          <a:custGeom>
            <a:avLst/>
            <a:gdLst/>
            <a:ahLst/>
            <a:cxnLst/>
            <a:rect r="r" b="b" t="t" l="l"/>
            <a:pathLst>
              <a:path h="3769620" w="2700418">
                <a:moveTo>
                  <a:pt x="0" y="0"/>
                </a:moveTo>
                <a:lnTo>
                  <a:pt x="2700418" y="0"/>
                </a:lnTo>
                <a:lnTo>
                  <a:pt x="2700418" y="3769620"/>
                </a:lnTo>
                <a:lnTo>
                  <a:pt x="0" y="37696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6401008" y="3278261"/>
            <a:ext cx="1077162" cy="13549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37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04877" y="606036"/>
            <a:ext cx="3215482" cy="2194566"/>
          </a:xfrm>
          <a:custGeom>
            <a:avLst/>
            <a:gdLst/>
            <a:ahLst/>
            <a:cxnLst/>
            <a:rect r="r" b="b" t="t" l="l"/>
            <a:pathLst>
              <a:path h="2194566" w="3215482">
                <a:moveTo>
                  <a:pt x="0" y="0"/>
                </a:moveTo>
                <a:lnTo>
                  <a:pt x="3215482" y="0"/>
                </a:lnTo>
                <a:lnTo>
                  <a:pt x="3215482" y="2194567"/>
                </a:lnTo>
                <a:lnTo>
                  <a:pt x="0" y="2194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09468" y="378241"/>
            <a:ext cx="11595162" cy="3681464"/>
          </a:xfrm>
          <a:custGeom>
            <a:avLst/>
            <a:gdLst/>
            <a:ahLst/>
            <a:cxnLst/>
            <a:rect r="r" b="b" t="t" l="l"/>
            <a:pathLst>
              <a:path h="3681464" w="11595162">
                <a:moveTo>
                  <a:pt x="0" y="0"/>
                </a:moveTo>
                <a:lnTo>
                  <a:pt x="11595162" y="0"/>
                </a:lnTo>
                <a:lnTo>
                  <a:pt x="11595162" y="3681464"/>
                </a:lnTo>
                <a:lnTo>
                  <a:pt x="0" y="36814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9985">
            <a:off x="4766429" y="753391"/>
            <a:ext cx="8405300" cy="2444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40"/>
              </a:lnSpc>
            </a:pPr>
            <a:r>
              <a:rPr lang="en-US" sz="7028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WHAT IS STABLE DIFFUSION?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83442" y="4525149"/>
            <a:ext cx="11291432" cy="4849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3287" indent="-331643" lvl="1">
              <a:lnSpc>
                <a:spcPts val="4301"/>
              </a:lnSpc>
              <a:buFont typeface="Arial"/>
              <a:buChar char="•"/>
            </a:pPr>
            <a:r>
              <a:rPr lang="en-US" sz="3072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Stable Diffusion is a type of deep generative model known as a latent diffusion model (LDM).</a:t>
            </a:r>
          </a:p>
          <a:p>
            <a:pPr algn="l" marL="663287" indent="-331643" lvl="1">
              <a:lnSpc>
                <a:spcPts val="4301"/>
              </a:lnSpc>
              <a:buFont typeface="Arial"/>
              <a:buChar char="•"/>
            </a:pPr>
            <a:r>
              <a:rPr lang="en-US" sz="3072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It learns to generate images by iteratively denoising random noise, guided by a given text prompt.</a:t>
            </a:r>
          </a:p>
          <a:p>
            <a:pPr algn="l" marL="663287" indent="-331643" lvl="1">
              <a:lnSpc>
                <a:spcPts val="4301"/>
              </a:lnSpc>
              <a:buFont typeface="Arial"/>
              <a:buChar char="•"/>
            </a:pPr>
            <a:r>
              <a:rPr lang="en-US" sz="3072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Unlike GANs, which generate images directly, diffusion models work in a series of gradual refinements.</a:t>
            </a:r>
          </a:p>
          <a:p>
            <a:pPr algn="l" marL="663287" indent="-331643" lvl="1">
              <a:lnSpc>
                <a:spcPts val="4301"/>
              </a:lnSpc>
              <a:buFont typeface="Arial"/>
              <a:buChar char="•"/>
            </a:pPr>
            <a:r>
              <a:rPr lang="en-US" sz="3072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Stable Diffusion is open-source, efficient, and capable of producing high-quality images from complex prompts.</a:t>
            </a:r>
          </a:p>
          <a:p>
            <a:pPr algn="l">
              <a:lnSpc>
                <a:spcPts val="4301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true" rot="0">
            <a:off x="-786737" y="8601273"/>
            <a:ext cx="2670179" cy="1314053"/>
          </a:xfrm>
          <a:custGeom>
            <a:avLst/>
            <a:gdLst/>
            <a:ahLst/>
            <a:cxnLst/>
            <a:rect r="r" b="b" t="t" l="l"/>
            <a:pathLst>
              <a:path h="1314053" w="2670179">
                <a:moveTo>
                  <a:pt x="0" y="1314054"/>
                </a:moveTo>
                <a:lnTo>
                  <a:pt x="2670179" y="1314054"/>
                </a:lnTo>
                <a:lnTo>
                  <a:pt x="2670179" y="0"/>
                </a:lnTo>
                <a:lnTo>
                  <a:pt x="0" y="0"/>
                </a:lnTo>
                <a:lnTo>
                  <a:pt x="0" y="131405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47675">
            <a:off x="13494978" y="5656128"/>
            <a:ext cx="4195432" cy="2654564"/>
          </a:xfrm>
          <a:custGeom>
            <a:avLst/>
            <a:gdLst/>
            <a:ahLst/>
            <a:cxnLst/>
            <a:rect r="r" b="b" t="t" l="l"/>
            <a:pathLst>
              <a:path h="2654564" w="4195432">
                <a:moveTo>
                  <a:pt x="0" y="0"/>
                </a:moveTo>
                <a:lnTo>
                  <a:pt x="4195432" y="0"/>
                </a:lnTo>
                <a:lnTo>
                  <a:pt x="4195432" y="2654564"/>
                </a:lnTo>
                <a:lnTo>
                  <a:pt x="0" y="26545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12618" y="7381523"/>
            <a:ext cx="1225880" cy="1219751"/>
          </a:xfrm>
          <a:custGeom>
            <a:avLst/>
            <a:gdLst/>
            <a:ahLst/>
            <a:cxnLst/>
            <a:rect r="r" b="b" t="t" l="l"/>
            <a:pathLst>
              <a:path h="1219751" w="1225880">
                <a:moveTo>
                  <a:pt x="0" y="0"/>
                </a:moveTo>
                <a:lnTo>
                  <a:pt x="1225880" y="0"/>
                </a:lnTo>
                <a:lnTo>
                  <a:pt x="1225880" y="1219750"/>
                </a:lnTo>
                <a:lnTo>
                  <a:pt x="0" y="1219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41751" y="5143500"/>
            <a:ext cx="1225880" cy="1219751"/>
          </a:xfrm>
          <a:custGeom>
            <a:avLst/>
            <a:gdLst/>
            <a:ahLst/>
            <a:cxnLst/>
            <a:rect r="r" b="b" t="t" l="l"/>
            <a:pathLst>
              <a:path h="1219751" w="1225880">
                <a:moveTo>
                  <a:pt x="0" y="0"/>
                </a:moveTo>
                <a:lnTo>
                  <a:pt x="1225880" y="0"/>
                </a:lnTo>
                <a:lnTo>
                  <a:pt x="1225880" y="1219751"/>
                </a:lnTo>
                <a:lnTo>
                  <a:pt x="0" y="12197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37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379196" y="6342594"/>
            <a:ext cx="2657627" cy="2744798"/>
            <a:chOff x="0" y="0"/>
            <a:chExt cx="6350000" cy="65582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41874" t="0" r="-41874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2474995" y="3007644"/>
            <a:ext cx="2679846" cy="2767745"/>
            <a:chOff x="0" y="0"/>
            <a:chExt cx="6350000" cy="6558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1679" t="0" r="-1679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356977" y="3007644"/>
            <a:ext cx="2679846" cy="2767745"/>
            <a:chOff x="0" y="0"/>
            <a:chExt cx="6350000" cy="65582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1679" t="0" r="-1679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5498945" y="526231"/>
            <a:ext cx="7290110" cy="2314610"/>
          </a:xfrm>
          <a:custGeom>
            <a:avLst/>
            <a:gdLst/>
            <a:ahLst/>
            <a:cxnLst/>
            <a:rect r="r" b="b" t="t" l="l"/>
            <a:pathLst>
              <a:path h="2314610" w="7290110">
                <a:moveTo>
                  <a:pt x="0" y="0"/>
                </a:moveTo>
                <a:lnTo>
                  <a:pt x="7290110" y="0"/>
                </a:lnTo>
                <a:lnTo>
                  <a:pt x="7290110" y="2314609"/>
                </a:lnTo>
                <a:lnTo>
                  <a:pt x="0" y="23146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2421809" y="6342594"/>
            <a:ext cx="2786218" cy="2877606"/>
            <a:chOff x="0" y="0"/>
            <a:chExt cx="6350000" cy="65582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7"/>
              <a:stretch>
                <a:fillRect l="-41874" t="0" r="-41874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880854" y="4490994"/>
            <a:ext cx="5369751" cy="107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64"/>
              </a:lnSpc>
            </a:pPr>
            <a:r>
              <a:rPr lang="en-US" sz="2046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Hugging Face diffusers library:  - Provides pre-trained models and simple pipelines for working with diffusion-based models.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182388" y="93291"/>
            <a:ext cx="2747549" cy="2747549"/>
          </a:xfrm>
          <a:custGeom>
            <a:avLst/>
            <a:gdLst/>
            <a:ahLst/>
            <a:cxnLst/>
            <a:rect r="r" b="b" t="t" l="l"/>
            <a:pathLst>
              <a:path h="2747549" w="2747549">
                <a:moveTo>
                  <a:pt x="0" y="0"/>
                </a:moveTo>
                <a:lnTo>
                  <a:pt x="2747549" y="0"/>
                </a:lnTo>
                <a:lnTo>
                  <a:pt x="2747549" y="2747549"/>
                </a:lnTo>
                <a:lnTo>
                  <a:pt x="0" y="27475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1242023" y="8312209"/>
            <a:ext cx="3530482" cy="3530482"/>
          </a:xfrm>
          <a:custGeom>
            <a:avLst/>
            <a:gdLst/>
            <a:ahLst/>
            <a:cxnLst/>
            <a:rect r="r" b="b" t="t" l="l"/>
            <a:pathLst>
              <a:path h="3530482" w="3530482">
                <a:moveTo>
                  <a:pt x="0" y="0"/>
                </a:moveTo>
                <a:lnTo>
                  <a:pt x="3530482" y="0"/>
                </a:lnTo>
                <a:lnTo>
                  <a:pt x="3530482" y="3530482"/>
                </a:lnTo>
                <a:lnTo>
                  <a:pt x="0" y="35304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497809" y="3366950"/>
            <a:ext cx="5734844" cy="771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246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Python : - Used as the primary programming language for implementation.</a:t>
            </a:r>
          </a:p>
        </p:txBody>
      </p:sp>
      <p:sp>
        <p:nvSpPr>
          <p:cNvPr name="TextBox 19" id="19"/>
          <p:cNvSpPr txBox="true"/>
          <p:nvPr/>
        </p:nvSpPr>
        <p:spPr>
          <a:xfrm rot="-43923">
            <a:off x="5502962" y="991919"/>
            <a:ext cx="7109288" cy="883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8"/>
              </a:lnSpc>
            </a:pPr>
            <a:r>
              <a:rPr lang="en-US" sz="5120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TECHNOLOGY STACK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497809" y="6624557"/>
            <a:ext cx="5261780" cy="116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246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Google Colab was used to run the model with GPU support for faster processing.</a:t>
            </a:r>
          </a:p>
          <a:p>
            <a:pPr algn="l">
              <a:lnSpc>
                <a:spcPts val="3144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7880854" y="7938147"/>
            <a:ext cx="5369751" cy="710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64"/>
              </a:lnSpc>
            </a:pPr>
            <a:r>
              <a:rPr lang="en-US" sz="2046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PyTorch: Backend framework used by diffusers for model execution.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34163" y="9715500"/>
            <a:ext cx="1224822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*</a:t>
            </a:r>
            <a:r>
              <a:rPr lang="en-US" sz="2499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TRANSFORMERS: USED FOR TEXT ENCODING (TURNING PROMPTS INTO EMBEDDINGS).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37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60525">
            <a:off x="10555964" y="940542"/>
            <a:ext cx="6029032" cy="1885443"/>
          </a:xfrm>
          <a:custGeom>
            <a:avLst/>
            <a:gdLst/>
            <a:ahLst/>
            <a:cxnLst/>
            <a:rect r="r" b="b" t="t" l="l"/>
            <a:pathLst>
              <a:path h="1885443" w="6029032">
                <a:moveTo>
                  <a:pt x="0" y="0"/>
                </a:moveTo>
                <a:lnTo>
                  <a:pt x="6029032" y="0"/>
                </a:lnTo>
                <a:lnTo>
                  <a:pt x="6029032" y="1885443"/>
                </a:lnTo>
                <a:lnTo>
                  <a:pt x="0" y="1885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73773" y="6370122"/>
            <a:ext cx="8193414" cy="2888178"/>
          </a:xfrm>
          <a:custGeom>
            <a:avLst/>
            <a:gdLst/>
            <a:ahLst/>
            <a:cxnLst/>
            <a:rect r="r" b="b" t="t" l="l"/>
            <a:pathLst>
              <a:path h="2888178" w="8193414">
                <a:moveTo>
                  <a:pt x="0" y="0"/>
                </a:moveTo>
                <a:lnTo>
                  <a:pt x="8193414" y="0"/>
                </a:lnTo>
                <a:lnTo>
                  <a:pt x="8193414" y="2888178"/>
                </a:lnTo>
                <a:lnTo>
                  <a:pt x="0" y="2888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754086" y="1578993"/>
            <a:ext cx="7632788" cy="1016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1"/>
              </a:lnSpc>
            </a:pPr>
            <a:r>
              <a:rPr lang="en-US" sz="3092" spc="83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stable-diffusion-xl-base-1.0</a:t>
            </a:r>
          </a:p>
          <a:p>
            <a:pPr algn="ctr">
              <a:lnSpc>
                <a:spcPts val="408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473773" y="3170327"/>
            <a:ext cx="8193414" cy="3199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4"/>
              </a:lnSpc>
            </a:pPr>
            <a:r>
              <a:rPr lang="en-US" sz="2147" spc="57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Model Description</a:t>
            </a:r>
          </a:p>
          <a:p>
            <a:pPr algn="l" marL="463639" indent="-231819" lvl="1">
              <a:lnSpc>
                <a:spcPts val="2834"/>
              </a:lnSpc>
              <a:buFont typeface="Arial"/>
              <a:buChar char="•"/>
            </a:pPr>
            <a:r>
              <a:rPr lang="en-US" sz="2147" spc="57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Developed by: </a:t>
            </a:r>
            <a:r>
              <a:rPr lang="en-US" sz="2147" spc="57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Stability AI</a:t>
            </a:r>
          </a:p>
          <a:p>
            <a:pPr algn="l" marL="463639" indent="-231819" lvl="1">
              <a:lnSpc>
                <a:spcPts val="2834"/>
              </a:lnSpc>
              <a:buFont typeface="Arial"/>
              <a:buChar char="•"/>
            </a:pPr>
            <a:r>
              <a:rPr lang="en-US" sz="2147" spc="57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Model type: Diffusion-based text-to-image generative model</a:t>
            </a:r>
          </a:p>
          <a:p>
            <a:pPr algn="l" marL="463639" indent="-231819" lvl="1">
              <a:lnSpc>
                <a:spcPts val="2834"/>
              </a:lnSpc>
              <a:buFont typeface="Arial"/>
              <a:buChar char="•"/>
            </a:pPr>
            <a:r>
              <a:rPr lang="en-US" sz="2147" spc="57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Model Description: This is a model that can be used to generate and modify images based on text prompts. It is a </a:t>
            </a:r>
            <a:r>
              <a:rPr lang="en-US" sz="2147" spc="57" u="sng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  <a:hlinkClick r:id="rId5" tooltip="https://arxiv.org/abs/2112.10752"/>
              </a:rPr>
              <a:t>Latent Diffusion Model</a:t>
            </a:r>
            <a:r>
              <a:rPr lang="en-US" sz="2147" spc="57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 that uses two fixed, pretrained text encoders (</a:t>
            </a:r>
            <a:r>
              <a:rPr lang="en-US" sz="2147" spc="57" u="sng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  <a:hlinkClick r:id="rId6" tooltip="https://github.com/mlfoundations/open_clip"/>
              </a:rPr>
              <a:t>OpenCLIP-ViT/G</a:t>
            </a:r>
            <a:r>
              <a:rPr lang="en-US" sz="2147" spc="57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 and </a:t>
            </a:r>
            <a:r>
              <a:rPr lang="en-US" sz="2147" spc="57" u="sng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  <a:hlinkClick r:id="rId7" tooltip="https://github.com/openai/CLIP/tree/main"/>
              </a:rPr>
              <a:t>CLIP-ViT/L</a:t>
            </a:r>
            <a:r>
              <a:rPr lang="en-US" sz="2147" spc="57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).</a:t>
            </a:r>
          </a:p>
          <a:p>
            <a:pPr algn="l">
              <a:lnSpc>
                <a:spcPts val="2834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473773" y="1014147"/>
            <a:ext cx="1818284" cy="1186843"/>
          </a:xfrm>
          <a:custGeom>
            <a:avLst/>
            <a:gdLst/>
            <a:ahLst/>
            <a:cxnLst/>
            <a:rect r="r" b="b" t="t" l="l"/>
            <a:pathLst>
              <a:path h="1186843" w="1818284">
                <a:moveTo>
                  <a:pt x="0" y="0"/>
                </a:moveTo>
                <a:lnTo>
                  <a:pt x="1818284" y="0"/>
                </a:lnTo>
                <a:lnTo>
                  <a:pt x="1818284" y="1186843"/>
                </a:lnTo>
                <a:lnTo>
                  <a:pt x="0" y="11868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60525">
            <a:off x="1756287" y="4565693"/>
            <a:ext cx="6029032" cy="1885443"/>
          </a:xfrm>
          <a:custGeom>
            <a:avLst/>
            <a:gdLst/>
            <a:ahLst/>
            <a:cxnLst/>
            <a:rect r="r" b="b" t="t" l="l"/>
            <a:pathLst>
              <a:path h="1885443" w="6029032">
                <a:moveTo>
                  <a:pt x="0" y="0"/>
                </a:moveTo>
                <a:lnTo>
                  <a:pt x="6029032" y="0"/>
                </a:lnTo>
                <a:lnTo>
                  <a:pt x="6029032" y="1885442"/>
                </a:lnTo>
                <a:lnTo>
                  <a:pt x="0" y="1885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54409" y="5204144"/>
            <a:ext cx="7632788" cy="49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1"/>
              </a:lnSpc>
            </a:pPr>
            <a:r>
              <a:rPr lang="en-US" sz="3092" spc="83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dreamlike-diffusion-1.0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4096" y="6795477"/>
            <a:ext cx="8193414" cy="2462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4"/>
              </a:lnSpc>
            </a:pPr>
            <a:r>
              <a:rPr lang="en-US" sz="2147" spc="57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Model Description</a:t>
            </a:r>
          </a:p>
          <a:p>
            <a:pPr algn="l" marL="463638" indent="-231819" lvl="1">
              <a:lnSpc>
                <a:spcPts val="2834"/>
              </a:lnSpc>
              <a:buFont typeface="Arial"/>
              <a:buChar char="•"/>
            </a:pPr>
            <a:r>
              <a:rPr lang="en-US" sz="2147" spc="57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Developed by: dre</a:t>
            </a:r>
            <a:r>
              <a:rPr lang="en-US" sz="2147" spc="57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amlike-art</a:t>
            </a:r>
          </a:p>
          <a:p>
            <a:pPr algn="l" marL="463638" indent="-231819" lvl="1">
              <a:lnSpc>
                <a:spcPts val="2834"/>
              </a:lnSpc>
              <a:buFont typeface="Arial"/>
              <a:buChar char="•"/>
            </a:pPr>
            <a:r>
              <a:rPr lang="en-US" sz="2147" spc="57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Model Type: Text-to-Image Latent Diffusion Model (based on Stable Diffusion v1.5)</a:t>
            </a:r>
          </a:p>
          <a:p>
            <a:pPr algn="l" marL="463638" indent="-231819" lvl="1">
              <a:lnSpc>
                <a:spcPts val="2834"/>
              </a:lnSpc>
              <a:buFont typeface="Arial"/>
              <a:buChar char="•"/>
            </a:pPr>
            <a:r>
              <a:rPr lang="en-US" sz="2147" spc="57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Model Description: Fine-tuned for generating artistic, dreamlike, and fantasy-style images. Ideal for concept art, surreal sc</a:t>
            </a:r>
            <a:r>
              <a:rPr lang="en-US" sz="2147" spc="57" u="none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en</a:t>
            </a:r>
            <a:r>
              <a:rPr lang="en-US" sz="2147" spc="57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es,</a:t>
            </a:r>
            <a:r>
              <a:rPr lang="en-US" sz="2147" spc="57" u="none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 </a:t>
            </a:r>
            <a:r>
              <a:rPr lang="en-US" sz="2147" spc="57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a</a:t>
            </a:r>
            <a:r>
              <a:rPr lang="en-US" sz="2147" spc="57" u="none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nd</a:t>
            </a:r>
            <a:r>
              <a:rPr lang="en-US" sz="2147" spc="57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 stylized illustrat</a:t>
            </a:r>
            <a:r>
              <a:rPr lang="en-US" sz="2147" spc="57" u="none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i</a:t>
            </a:r>
            <a:r>
              <a:rPr lang="en-US" sz="2147" spc="57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ons.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74096" y="4888345"/>
            <a:ext cx="1795761" cy="1159082"/>
          </a:xfrm>
          <a:custGeom>
            <a:avLst/>
            <a:gdLst/>
            <a:ahLst/>
            <a:cxnLst/>
            <a:rect r="r" b="b" t="t" l="l"/>
            <a:pathLst>
              <a:path h="1159082" w="1795761">
                <a:moveTo>
                  <a:pt x="0" y="0"/>
                </a:moveTo>
                <a:lnTo>
                  <a:pt x="1795761" y="0"/>
                </a:lnTo>
                <a:lnTo>
                  <a:pt x="1795761" y="1159082"/>
                </a:lnTo>
                <a:lnTo>
                  <a:pt x="0" y="11590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4096" y="1001079"/>
            <a:ext cx="7558497" cy="2399823"/>
          </a:xfrm>
          <a:custGeom>
            <a:avLst/>
            <a:gdLst/>
            <a:ahLst/>
            <a:cxnLst/>
            <a:rect r="r" b="b" t="t" l="l"/>
            <a:pathLst>
              <a:path h="2399823" w="7558497">
                <a:moveTo>
                  <a:pt x="0" y="0"/>
                </a:moveTo>
                <a:lnTo>
                  <a:pt x="7558497" y="0"/>
                </a:lnTo>
                <a:lnTo>
                  <a:pt x="7558497" y="2399823"/>
                </a:lnTo>
                <a:lnTo>
                  <a:pt x="0" y="23998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13863" y="1435534"/>
            <a:ext cx="6647204" cy="1079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299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USED DIFFUSERS</a:t>
            </a:r>
          </a:p>
        </p:txBody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37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39090" y="4735327"/>
            <a:ext cx="11763246" cy="425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5526" indent="-347763" lvl="1">
              <a:lnSpc>
                <a:spcPts val="4252"/>
              </a:lnSpc>
              <a:buFont typeface="Arial"/>
              <a:buChar char="•"/>
            </a:pPr>
            <a:r>
              <a:rPr lang="en-US" sz="3221">
                <a:solidFill>
                  <a:srgbClr val="FFFFF4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Prompt is taken from the user as input.</a:t>
            </a:r>
          </a:p>
          <a:p>
            <a:pPr algn="just" marL="695526" indent="-347763" lvl="1">
              <a:lnSpc>
                <a:spcPts val="4252"/>
              </a:lnSpc>
              <a:buFont typeface="Arial"/>
              <a:buChar char="•"/>
            </a:pPr>
            <a:r>
              <a:rPr lang="en-US" sz="3221">
                <a:solidFill>
                  <a:srgbClr val="FFFFF4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The StableDiffusionPipeline is loaded using the diffusers library with appropriate configurations (e.g., float32 for CPU inference).</a:t>
            </a:r>
          </a:p>
          <a:p>
            <a:pPr algn="just" marL="695526" indent="-347763" lvl="1">
              <a:lnSpc>
                <a:spcPts val="4252"/>
              </a:lnSpc>
              <a:buFont typeface="Arial"/>
              <a:buChar char="•"/>
            </a:pPr>
            <a:r>
              <a:rPr lang="en-US" sz="3221">
                <a:solidFill>
                  <a:srgbClr val="FFFFF4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The model processes the prompt and returns an image as output.</a:t>
            </a:r>
          </a:p>
          <a:p>
            <a:pPr algn="just" marL="695526" indent="-347763" lvl="1">
              <a:lnSpc>
                <a:spcPts val="4252"/>
              </a:lnSpc>
              <a:buFont typeface="Arial"/>
              <a:buChar char="•"/>
            </a:pPr>
            <a:r>
              <a:rPr lang="en-US" sz="3221">
                <a:solidFill>
                  <a:srgbClr val="FFFFF4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The image is then displayed and saved using PIL.</a:t>
            </a:r>
          </a:p>
          <a:p>
            <a:pPr algn="just">
              <a:lnSpc>
                <a:spcPts val="4252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037537" y="507012"/>
            <a:ext cx="6212926" cy="1972604"/>
          </a:xfrm>
          <a:custGeom>
            <a:avLst/>
            <a:gdLst/>
            <a:ahLst/>
            <a:cxnLst/>
            <a:rect r="r" b="b" t="t" l="l"/>
            <a:pathLst>
              <a:path h="1972604" w="6212926">
                <a:moveTo>
                  <a:pt x="0" y="0"/>
                </a:moveTo>
                <a:lnTo>
                  <a:pt x="6212926" y="0"/>
                </a:lnTo>
                <a:lnTo>
                  <a:pt x="6212926" y="1972604"/>
                </a:lnTo>
                <a:lnTo>
                  <a:pt x="0" y="1972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9985">
            <a:off x="7150724" y="2593999"/>
            <a:ext cx="3796357" cy="924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4"/>
              </a:lnSpc>
            </a:pPr>
            <a:r>
              <a:rPr lang="en-US" sz="5460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WORKFLOW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803135" y="2479616"/>
            <a:ext cx="4681729" cy="1486449"/>
          </a:xfrm>
          <a:custGeom>
            <a:avLst/>
            <a:gdLst/>
            <a:ahLst/>
            <a:cxnLst/>
            <a:rect r="r" b="b" t="t" l="l"/>
            <a:pathLst>
              <a:path h="1486449" w="4681729">
                <a:moveTo>
                  <a:pt x="0" y="0"/>
                </a:moveTo>
                <a:lnTo>
                  <a:pt x="4681730" y="0"/>
                </a:lnTo>
                <a:lnTo>
                  <a:pt x="4681730" y="1486449"/>
                </a:lnTo>
                <a:lnTo>
                  <a:pt x="0" y="1486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16819" y="870657"/>
            <a:ext cx="5463862" cy="881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49"/>
              </a:lnSpc>
            </a:pPr>
            <a:r>
              <a:rPr lang="en-US" sz="5178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IMPLEMENTATION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36586" y="7153064"/>
            <a:ext cx="3803320" cy="2457895"/>
          </a:xfrm>
          <a:custGeom>
            <a:avLst/>
            <a:gdLst/>
            <a:ahLst/>
            <a:cxnLst/>
            <a:rect r="r" b="b" t="t" l="l"/>
            <a:pathLst>
              <a:path h="2457895" w="3803320">
                <a:moveTo>
                  <a:pt x="0" y="0"/>
                </a:moveTo>
                <a:lnTo>
                  <a:pt x="3803319" y="0"/>
                </a:lnTo>
                <a:lnTo>
                  <a:pt x="3803319" y="2457895"/>
                </a:lnTo>
                <a:lnTo>
                  <a:pt x="0" y="24578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37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80138" y="506657"/>
            <a:ext cx="6212926" cy="1972604"/>
          </a:xfrm>
          <a:custGeom>
            <a:avLst/>
            <a:gdLst/>
            <a:ahLst/>
            <a:cxnLst/>
            <a:rect r="r" b="b" t="t" l="l"/>
            <a:pathLst>
              <a:path h="1972604" w="6212926">
                <a:moveTo>
                  <a:pt x="0" y="0"/>
                </a:moveTo>
                <a:lnTo>
                  <a:pt x="6212925" y="0"/>
                </a:lnTo>
                <a:lnTo>
                  <a:pt x="6212925" y="1972604"/>
                </a:lnTo>
                <a:lnTo>
                  <a:pt x="0" y="1972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9985">
            <a:off x="4793324" y="2593644"/>
            <a:ext cx="3796357" cy="924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4"/>
              </a:lnSpc>
            </a:pPr>
            <a:r>
              <a:rPr lang="en-US" sz="5460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WORKFLOW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445736" y="2479261"/>
            <a:ext cx="4681729" cy="1486449"/>
          </a:xfrm>
          <a:custGeom>
            <a:avLst/>
            <a:gdLst/>
            <a:ahLst/>
            <a:cxnLst/>
            <a:rect r="r" b="b" t="t" l="l"/>
            <a:pathLst>
              <a:path h="1486449" w="4681729">
                <a:moveTo>
                  <a:pt x="0" y="0"/>
                </a:moveTo>
                <a:lnTo>
                  <a:pt x="4681729" y="0"/>
                </a:lnTo>
                <a:lnTo>
                  <a:pt x="4681729" y="1486449"/>
                </a:lnTo>
                <a:lnTo>
                  <a:pt x="0" y="1486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6189" y="4461010"/>
            <a:ext cx="11301259" cy="3107846"/>
          </a:xfrm>
          <a:custGeom>
            <a:avLst/>
            <a:gdLst/>
            <a:ahLst/>
            <a:cxnLst/>
            <a:rect r="r" b="b" t="t" l="l"/>
            <a:pathLst>
              <a:path h="3107846" w="11301259">
                <a:moveTo>
                  <a:pt x="0" y="0"/>
                </a:moveTo>
                <a:lnTo>
                  <a:pt x="11301259" y="0"/>
                </a:lnTo>
                <a:lnTo>
                  <a:pt x="11301259" y="3107847"/>
                </a:lnTo>
                <a:lnTo>
                  <a:pt x="0" y="3107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50463" y="1751461"/>
            <a:ext cx="5481918" cy="5481918"/>
          </a:xfrm>
          <a:custGeom>
            <a:avLst/>
            <a:gdLst/>
            <a:ahLst/>
            <a:cxnLst/>
            <a:rect r="r" b="b" t="t" l="l"/>
            <a:pathLst>
              <a:path h="5481918" w="5481918">
                <a:moveTo>
                  <a:pt x="0" y="0"/>
                </a:moveTo>
                <a:lnTo>
                  <a:pt x="5481918" y="0"/>
                </a:lnTo>
                <a:lnTo>
                  <a:pt x="5481918" y="5481919"/>
                </a:lnTo>
                <a:lnTo>
                  <a:pt x="0" y="5481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59419" y="870302"/>
            <a:ext cx="5463862" cy="881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49"/>
              </a:lnSpc>
            </a:pPr>
            <a:r>
              <a:rPr lang="en-US" sz="5178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IMPLEMENTATION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87333" y="7968907"/>
            <a:ext cx="6658971" cy="881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49"/>
              </a:lnSpc>
            </a:pPr>
            <a:r>
              <a:rPr lang="en-US" sz="5178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INPUT TEXT PROMPT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68519" y="7968907"/>
            <a:ext cx="5463862" cy="881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49"/>
              </a:lnSpc>
            </a:pPr>
            <a:r>
              <a:rPr lang="en-US" sz="5178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OUTPUT IMAGE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37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3184" y="2105811"/>
            <a:ext cx="5811833" cy="1845257"/>
          </a:xfrm>
          <a:custGeom>
            <a:avLst/>
            <a:gdLst/>
            <a:ahLst/>
            <a:cxnLst/>
            <a:rect r="r" b="b" t="t" l="l"/>
            <a:pathLst>
              <a:path h="1845257" w="5811833">
                <a:moveTo>
                  <a:pt x="0" y="0"/>
                </a:moveTo>
                <a:lnTo>
                  <a:pt x="5811833" y="0"/>
                </a:lnTo>
                <a:lnTo>
                  <a:pt x="5811833" y="1845257"/>
                </a:lnTo>
                <a:lnTo>
                  <a:pt x="0" y="1845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6389" y="561543"/>
            <a:ext cx="2670179" cy="1314053"/>
          </a:xfrm>
          <a:custGeom>
            <a:avLst/>
            <a:gdLst/>
            <a:ahLst/>
            <a:cxnLst/>
            <a:rect r="r" b="b" t="t" l="l"/>
            <a:pathLst>
              <a:path h="1314053" w="2670179">
                <a:moveTo>
                  <a:pt x="0" y="0"/>
                </a:moveTo>
                <a:lnTo>
                  <a:pt x="2670178" y="0"/>
                </a:lnTo>
                <a:lnTo>
                  <a:pt x="2670178" y="1314053"/>
                </a:lnTo>
                <a:lnTo>
                  <a:pt x="0" y="1314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82155" y="270622"/>
            <a:ext cx="10535952" cy="4872878"/>
          </a:xfrm>
          <a:custGeom>
            <a:avLst/>
            <a:gdLst/>
            <a:ahLst/>
            <a:cxnLst/>
            <a:rect r="r" b="b" t="t" l="l"/>
            <a:pathLst>
              <a:path h="4872878" w="10535952">
                <a:moveTo>
                  <a:pt x="0" y="0"/>
                </a:moveTo>
                <a:lnTo>
                  <a:pt x="10535952" y="0"/>
                </a:lnTo>
                <a:lnTo>
                  <a:pt x="10535952" y="4872878"/>
                </a:lnTo>
                <a:lnTo>
                  <a:pt x="0" y="48728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4634" y="5499011"/>
            <a:ext cx="9023542" cy="4489212"/>
          </a:xfrm>
          <a:custGeom>
            <a:avLst/>
            <a:gdLst/>
            <a:ahLst/>
            <a:cxnLst/>
            <a:rect r="r" b="b" t="t" l="l"/>
            <a:pathLst>
              <a:path h="4489212" w="9023542">
                <a:moveTo>
                  <a:pt x="0" y="0"/>
                </a:moveTo>
                <a:lnTo>
                  <a:pt x="9023542" y="0"/>
                </a:lnTo>
                <a:lnTo>
                  <a:pt x="9023542" y="4489212"/>
                </a:lnTo>
                <a:lnTo>
                  <a:pt x="0" y="4489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9985">
            <a:off x="356659" y="2197984"/>
            <a:ext cx="6316803" cy="1403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29"/>
              </a:lnSpc>
            </a:pPr>
            <a:r>
              <a:rPr lang="en-US" sz="8163">
                <a:solidFill>
                  <a:srgbClr val="FFFFFF"/>
                </a:solidFill>
                <a:latin typeface="Baloo Thambi"/>
                <a:ea typeface="Baloo Thambi"/>
                <a:cs typeface="Baloo Thambi"/>
                <a:sym typeface="Baloo Thambi"/>
              </a:rPr>
              <a:t>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45540" y="5535374"/>
            <a:ext cx="7412945" cy="372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3053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A CLIP score is a metric used to assess the compatibility between an image and a textual description. It quantifies how well the image matches the text, with higher scores indicating a better match. A higher score (close to 1.0) means better prompt-image alignment.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DAGno3R_nxM</dc:identifier>
  <dcterms:modified xsi:type="dcterms:W3CDTF">2011-08-01T06:04:30Z</dcterms:modified>
  <cp:revision>1</cp:revision>
  <dc:title>project</dc:title>
</cp:coreProperties>
</file>